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7" r:id="rId2"/>
    <p:sldId id="268" r:id="rId3"/>
    <p:sldId id="271" r:id="rId4"/>
    <p:sldId id="272" r:id="rId5"/>
    <p:sldId id="273" r:id="rId6"/>
    <p:sldId id="274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3" autoAdjust="0"/>
    <p:restoredTop sz="93447" autoAdjust="0"/>
  </p:normalViewPr>
  <p:slideViewPr>
    <p:cSldViewPr snapToGrid="0">
      <p:cViewPr varScale="1">
        <p:scale>
          <a:sx n="61" d="100"/>
          <a:sy n="61" d="100"/>
        </p:scale>
        <p:origin x="78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C8EB3-2B3E-47FB-A66F-ABC9372E9367}" type="datetimeFigureOut">
              <a:rPr lang="en-PH" smtClean="0"/>
              <a:t>09/10/2023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9EE41-97A6-4D3B-B1FC-4F32D3245C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0308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3440904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1195609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439799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393196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159940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185815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671513"/>
            <a:ext cx="6000750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>
            <a:spLocks noGrp="1"/>
          </p:cNvSpPr>
          <p:nvPr>
            <p:ph type="body" idx="1"/>
          </p:nvPr>
        </p:nvSpPr>
        <p:spPr>
          <a:xfrm>
            <a:off x="418635" y="4189664"/>
            <a:ext cx="6720622" cy="4267392"/>
          </a:xfrm>
          <a:prstGeom prst="rect">
            <a:avLst/>
          </a:prstGeom>
        </p:spPr>
        <p:txBody>
          <a:bodyPr spcFirstLastPara="1" wrap="square" lIns="98525" tIns="98525" rIns="98525" bIns="98525" anchor="t" anchorCtr="0">
            <a:noAutofit/>
          </a:bodyPr>
          <a:lstStyle/>
          <a:p>
            <a:pPr algn="just" defTabSz="85534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Greetings!!!!!!</a:t>
            </a:r>
          </a:p>
        </p:txBody>
      </p:sp>
    </p:spTree>
    <p:extLst>
      <p:ext uri="{BB962C8B-B14F-4D97-AF65-F5344CB8AC3E}">
        <p14:creationId xmlns:p14="http://schemas.microsoft.com/office/powerpoint/2010/main" val="252032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" y="-16266"/>
            <a:ext cx="8054767" cy="6889233"/>
          </a:xfrm>
          <a:custGeom>
            <a:avLst/>
            <a:gdLst/>
            <a:ahLst/>
            <a:cxnLst/>
            <a:rect l="l" t="t" r="r" b="b"/>
            <a:pathLst>
              <a:path w="241643" h="206677" extrusionOk="0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3357855" y="2119533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3601968" y="0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928567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130856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032DF0-D6C0-05D5-EB09-0AEC76CD66B8}"/>
              </a:ext>
            </a:extLst>
          </p:cNvPr>
          <p:cNvGrpSpPr/>
          <p:nvPr userDrawn="1"/>
        </p:nvGrpSpPr>
        <p:grpSpPr>
          <a:xfrm>
            <a:off x="0" y="3416882"/>
            <a:ext cx="15621000" cy="6858000"/>
            <a:chOff x="0" y="3416882"/>
            <a:chExt cx="15621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4391D5C-139C-04AE-FC6C-77234B917BF0}"/>
                </a:ext>
              </a:extLst>
            </p:cNvPr>
            <p:cNvSpPr/>
            <p:nvPr/>
          </p:nvSpPr>
          <p:spPr>
            <a:xfrm>
              <a:off x="0" y="6268720"/>
              <a:ext cx="12192000" cy="355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F7DEBD-8C4A-03E9-366D-8F5E22986E6C}"/>
                </a:ext>
              </a:extLst>
            </p:cNvPr>
            <p:cNvSpPr/>
            <p:nvPr/>
          </p:nvSpPr>
          <p:spPr>
            <a:xfrm>
              <a:off x="0" y="6390640"/>
              <a:ext cx="12192000" cy="355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91030F0-1716-F405-8046-5220E174D7D9}"/>
                </a:ext>
              </a:extLst>
            </p:cNvPr>
            <p:cNvSpPr/>
            <p:nvPr/>
          </p:nvSpPr>
          <p:spPr>
            <a:xfrm>
              <a:off x="0" y="6502400"/>
              <a:ext cx="12192000" cy="355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solidFill>
                  <a:srgbClr val="FFFFFF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7756A9-D6EE-879A-C732-9B577A5ED49C}"/>
                </a:ext>
              </a:extLst>
            </p:cNvPr>
            <p:cNvSpPr txBox="1"/>
            <p:nvPr/>
          </p:nvSpPr>
          <p:spPr>
            <a:xfrm>
              <a:off x="0" y="6494343"/>
              <a:ext cx="12192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#</a:t>
              </a:r>
              <a:r>
                <a:rPr lang="en-US" sz="1400" dirty="0" err="1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SerbisyongNagkakaisa</a:t>
              </a:r>
              <a:r>
                <a:rPr lang="en-US" sz="1400" dirty="0">
                  <a:ln w="6350">
                    <a:solidFill>
                      <a:srgbClr val="061E3A"/>
                    </a:solidFill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7D57AD-CDB9-D6D9-714D-180FCBE15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3000" y="3416882"/>
              <a:ext cx="6858000" cy="6858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FFC18A-2B79-1BF3-248E-EA10D4756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777" y="5881800"/>
              <a:ext cx="492444" cy="7738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C942B92-9F41-7C31-17CC-73CFC1EF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4579" y="5815005"/>
              <a:ext cx="1535677" cy="15356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4C23-8B5D-2B9C-6067-96D1CDF5F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8346" y="568422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407EE2-B1BA-69E2-A25F-AEDB97E76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522" y="6469049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4D08CD4-7E16-544F-EE0B-10D25FEDF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5367" y="538081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83282147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600" lvl="0" indent="-508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200" lvl="1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800" lvl="2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400" lvl="3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8000" lvl="4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600" lvl="5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200" lvl="6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800" lvl="7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400" lvl="8" indent="-508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GB" sz="8000" b="1" kern="0">
                <a:solidFill>
                  <a:srgbClr val="7FCA20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sz="8000" b="1" kern="0">
              <a:solidFill>
                <a:srgbClr val="7FCA2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5806600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GB" sz="8000" b="1" kern="0">
                <a:solidFill>
                  <a:srgbClr val="7FCA20"/>
                </a:solidFill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sz="8000" b="1" kern="0">
              <a:solidFill>
                <a:srgbClr val="7FCA2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9353829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508000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200" lvl="1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800" lvl="2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400" lvl="3" indent="-5080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8000" lvl="4" indent="-508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600" lvl="5" indent="-508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200" lvl="6" indent="-508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800" lvl="7" indent="-508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400" lvl="8" indent="-508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91453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10400" y="-16266"/>
            <a:ext cx="8331067" cy="6889233"/>
          </a:xfrm>
          <a:custGeom>
            <a:avLst/>
            <a:gdLst/>
            <a:ahLst/>
            <a:cxnLst/>
            <a:rect l="l" t="t" r="r" b="b"/>
            <a:pathLst>
              <a:path w="249932" h="206677" extrusionOk="0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418255" y="-24499"/>
            <a:ext cx="8358488" cy="2182673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11171551" y="4763643"/>
            <a:ext cx="1749812" cy="2094404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4228773" y="3429000"/>
            <a:ext cx="2408800" cy="34436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3891459" y="0"/>
            <a:ext cx="4429200" cy="63332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endParaRPr sz="1865" kern="0">
              <a:solidFill>
                <a:srgbClr val="000000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52120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33076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74345" rtl="0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5"/>
            </a:lvl1pPr>
            <a:lvl2pPr marL="1219200" lvl="1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2pPr>
            <a:lvl3pPr marL="1828800" lvl="2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3pPr>
            <a:lvl4pPr marL="2438400" lvl="3" indent="-474345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5"/>
            </a:lvl4pPr>
            <a:lvl5pPr marL="3048000" lvl="4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5"/>
            </a:lvl5pPr>
            <a:lvl6pPr marL="3657600" lvl="5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5"/>
            </a:lvl6pPr>
            <a:lvl7pPr marL="4267200" lvl="6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5"/>
            </a:lvl7pPr>
            <a:lvl8pPr marL="4876800" lvl="7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5"/>
            </a:lvl8pPr>
            <a:lvl9pPr marL="5486400" lvl="8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5"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11593033" y="6333133"/>
            <a:ext cx="5992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1132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68" name="Google Shape;68;p7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75" name="Google Shape;75;p7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90855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5"/>
            </a:lvl1pPr>
            <a:lvl2pPr marL="1219200" lvl="1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2pPr>
            <a:lvl3pPr marL="1828800" lvl="2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3pPr>
            <a:lvl4pPr marL="2438400" lvl="3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4pPr>
            <a:lvl5pPr marL="3048000" lvl="4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5pPr>
            <a:lvl6pPr marL="3657600" lvl="5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6pPr>
            <a:lvl7pPr marL="4267200" lvl="6" indent="-490855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5"/>
            </a:lvl7pPr>
            <a:lvl8pPr marL="4876800" lvl="7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8pPr>
            <a:lvl9pPr marL="5486400" lvl="8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2"/>
          </p:nvPr>
        </p:nvSpPr>
        <p:spPr>
          <a:xfrm>
            <a:off x="6200237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90855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5"/>
            </a:lvl1pPr>
            <a:lvl2pPr marL="1219200" lvl="1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2pPr>
            <a:lvl3pPr marL="1828800" lvl="2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3pPr>
            <a:lvl4pPr marL="2438400" lvl="3" indent="-490855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5"/>
            </a:lvl4pPr>
            <a:lvl5pPr marL="3048000" lvl="4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5pPr>
            <a:lvl6pPr marL="3657600" lvl="5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6pPr>
            <a:lvl7pPr marL="4267200" lvl="6" indent="-490855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5"/>
            </a:lvl7pPr>
            <a:lvl8pPr marL="4876800" lvl="7" indent="-490855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5"/>
            </a:lvl8pPr>
            <a:lvl9pPr marL="5486400" lvl="8" indent="-490855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5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8188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8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83" name="Google Shape;83;p8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90" name="Google Shape;90;p8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" name="Google Shape;92;p8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2"/>
          </p:nvPr>
        </p:nvSpPr>
        <p:spPr>
          <a:xfrm>
            <a:off x="4434431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body" idx="3"/>
          </p:nvPr>
        </p:nvSpPr>
        <p:spPr>
          <a:xfrm>
            <a:off x="7649429" y="2112567"/>
            <a:ext cx="29028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57200" rtl="0">
              <a:spcBef>
                <a:spcPts val="800"/>
              </a:spcBef>
              <a:spcAft>
                <a:spcPts val="0"/>
              </a:spcAft>
              <a:buSzPts val="1800"/>
              <a:buChar char="▰"/>
              <a:defRPr sz="2400"/>
            </a:lvl1pPr>
            <a:lvl2pPr marL="1219200" lvl="1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2pPr>
            <a:lvl3pPr marL="1828800" lvl="2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3pPr>
            <a:lvl4pPr marL="2438400" lvl="3" indent="-4572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2400"/>
            </a:lvl4pPr>
            <a:lvl5pPr marL="3048000" lvl="4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600" lvl="5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200" lvl="6" indent="-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800" lvl="7" indent="-457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400" lvl="8" indent="-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9007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9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99" name="Google Shape;99;p9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" name="Google Shape;105;p9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06" name="Google Shape;106;p9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8" name="Google Shape;108;p9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9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7187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0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n-GB">
                <a:solidFill>
                  <a:srgbClr val="7FCA20"/>
                </a:solidFill>
              </a:rPr>
              <a:pPr/>
              <a:t>‹#›</a:t>
            </a:fld>
            <a:endParaRPr>
              <a:solidFill>
                <a:srgbClr val="7FCA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61271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1"/>
          <p:cNvGrpSpPr/>
          <p:nvPr/>
        </p:nvGrpSpPr>
        <p:grpSpPr>
          <a:xfrm>
            <a:off x="-418265" y="4675334"/>
            <a:ext cx="10000192" cy="2182689"/>
            <a:chOff x="-313699" y="-18375"/>
            <a:chExt cx="7500144" cy="1637017"/>
          </a:xfrm>
        </p:grpSpPr>
        <p:sp>
          <p:nvSpPr>
            <p:cNvPr id="125" name="Google Shape;125;p11"/>
            <p:cNvSpPr/>
            <p:nvPr/>
          </p:nvSpPr>
          <p:spPr>
            <a:xfrm>
              <a:off x="256375" y="848019"/>
              <a:ext cx="6692400" cy="4491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-313699" y="850942"/>
              <a:ext cx="720000" cy="767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6680045" y="574471"/>
              <a:ext cx="506400" cy="5400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6845048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1" name="Google Shape;131;p11"/>
          <p:cNvSpPr txBox="1">
            <a:spLocks noGrp="1"/>
          </p:cNvSpPr>
          <p:nvPr>
            <p:ph type="body" idx="1"/>
          </p:nvPr>
        </p:nvSpPr>
        <p:spPr>
          <a:xfrm>
            <a:off x="1003300" y="5875067"/>
            <a:ext cx="7787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304800" rtl="0">
              <a:spcBef>
                <a:spcPts val="480"/>
              </a:spcBef>
              <a:spcAft>
                <a:spcPts val="0"/>
              </a:spcAft>
              <a:buSzPts val="1600"/>
              <a:buNone/>
              <a:defRPr sz="2135"/>
            </a:lvl1pPr>
          </a:lstStyle>
          <a:p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3461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 panose="020B0604020202020204"/>
                <a:buNone/>
              </a:pPr>
              <a:endParaRPr sz="1865" kern="0">
                <a:solidFill>
                  <a:srgbClr val="000000"/>
                </a:solidFill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109303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757C83"/>
                </a:solidFill>
              </a:rPr>
              <a:pPr/>
              <a:t>‹#›</a:t>
            </a:fld>
            <a:endParaRPr>
              <a:solidFill>
                <a:srgbClr val="757C8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4CAAC-D859-CA89-F7B3-AA6714D83F13}"/>
              </a:ext>
            </a:extLst>
          </p:cNvPr>
          <p:cNvSpPr/>
          <p:nvPr/>
        </p:nvSpPr>
        <p:spPr>
          <a:xfrm>
            <a:off x="0" y="6268720"/>
            <a:ext cx="12192000" cy="35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71F1FE-A216-38D2-5867-7B796DAC389E}"/>
              </a:ext>
            </a:extLst>
          </p:cNvPr>
          <p:cNvSpPr/>
          <p:nvPr/>
        </p:nvSpPr>
        <p:spPr>
          <a:xfrm>
            <a:off x="0" y="6390640"/>
            <a:ext cx="12192000" cy="355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007455-1098-02BD-6338-F83111FC0B6F}"/>
              </a:ext>
            </a:extLst>
          </p:cNvPr>
          <p:cNvSpPr/>
          <p:nvPr/>
        </p:nvSpPr>
        <p:spPr>
          <a:xfrm>
            <a:off x="0" y="6502400"/>
            <a:ext cx="12192000" cy="355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87DA-44B6-BEBC-88E1-7F876274C584}"/>
              </a:ext>
            </a:extLst>
          </p:cNvPr>
          <p:cNvSpPr txBox="1"/>
          <p:nvPr/>
        </p:nvSpPr>
        <p:spPr>
          <a:xfrm>
            <a:off x="0" y="6494343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#</a:t>
            </a:r>
            <a:r>
              <a:rPr lang="en-US" sz="1400" dirty="0" err="1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SerbisyongNagkakaisa</a:t>
            </a:r>
            <a:r>
              <a:rPr lang="en-US" sz="1400" dirty="0">
                <a:ln w="6350">
                  <a:solidFill>
                    <a:srgbClr val="061E3A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00BCE-5CE3-BC8B-3642-E325EF5957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777" y="5881800"/>
            <a:ext cx="492444" cy="7738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1DF0C1-6756-4841-0835-F2B37DEB4313}"/>
              </a:ext>
            </a:extLst>
          </p:cNvPr>
          <p:cNvGrpSpPr/>
          <p:nvPr userDrawn="1"/>
        </p:nvGrpSpPr>
        <p:grpSpPr>
          <a:xfrm>
            <a:off x="8763000" y="3416882"/>
            <a:ext cx="3428998" cy="3441118"/>
            <a:chOff x="8763000" y="3416882"/>
            <a:chExt cx="3428998" cy="344111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9DA5B1-8EB6-88B1-CCB6-ACDB8F59D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49823"/>
            <a:stretch/>
          </p:blipFill>
          <p:spPr>
            <a:xfrm>
              <a:off x="8763000" y="3416882"/>
              <a:ext cx="3428998" cy="344111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181B18-D92C-3AA3-E66E-84A968C09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399" b="32083"/>
            <a:stretch/>
          </p:blipFill>
          <p:spPr>
            <a:xfrm>
              <a:off x="11184579" y="5815005"/>
              <a:ext cx="1007419" cy="10429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0225230-FE06-97C6-C431-231CE4F6E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8346" y="568422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33FA962-F7F3-4F59-F9EC-101FE5686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522" y="6469049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22364B-D345-274C-0482-0251349E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5367" y="5380813"/>
              <a:ext cx="334102" cy="3198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2057289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>
              <a:buClr>
                <a:srgbClr val="000000"/>
              </a:buClr>
              <a:buFont typeface="Arial" panose="020B0604020202020204"/>
              <a:buNone/>
            </a:pPr>
            <a:fld id="{00000000-1234-1234-1234-123412341234}" type="slidenum">
              <a:rPr lang="en-GB" kern="0">
                <a:solidFill>
                  <a:srgbClr val="757C83"/>
                </a:solidFill>
              </a:rPr>
              <a:pPr>
                <a:buClr>
                  <a:srgbClr val="000000"/>
                </a:buClr>
                <a:buFont typeface="Arial" panose="020B0604020202020204"/>
                <a:buNone/>
              </a:pPr>
              <a:t>‹#›</a:t>
            </a:fld>
            <a:endParaRPr kern="0">
              <a:solidFill>
                <a:srgbClr val="757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202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>
            <a:spLocks noGrp="1"/>
          </p:cNvSpPr>
          <p:nvPr>
            <p:ph type="ctrTitle" idx="4294967295"/>
          </p:nvPr>
        </p:nvSpPr>
        <p:spPr>
          <a:xfrm>
            <a:off x="-209550" y="4659887"/>
            <a:ext cx="12192000" cy="6413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br>
              <a:rPr lang="en-US" sz="60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en-US" sz="60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AC8B6D-1F44-49EB-9369-5D6637585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8" b="96852" l="9295" r="89355">
                        <a14:foregroundMark x1="44228" y1="7796" x2="48876" y2="4798"/>
                        <a14:foregroundMark x1="48576" y1="94153" x2="43328" y2="90855"/>
                        <a14:foregroundMark x1="43028" y1="61169" x2="43028" y2="61169"/>
                        <a14:foregroundMark x1="40930" y1="63718" x2="44678" y2="60720"/>
                        <a14:foregroundMark x1="40630" y1="62219" x2="42579" y2="59970"/>
                        <a14:foregroundMark x1="41679" y1="55472" x2="41979" y2="50525"/>
                        <a14:foregroundMark x1="80810" y1="55022" x2="82009" y2="49175"/>
                        <a14:foregroundMark x1="84708" y1="25637" x2="81859" y2="49175"/>
                        <a14:foregroundMark x1="48276" y1="3898" x2="53373" y2="7946"/>
                        <a14:foregroundMark x1="53973" y1="7946" x2="63268" y2="14393"/>
                        <a14:foregroundMark x1="82609" y1="23688" x2="63118" y2="14093"/>
                        <a14:foregroundMark x1="49625" y1="95652" x2="55172" y2="92204"/>
                        <a14:foregroundMark x1="56222" y1="90555" x2="66267" y2="83358"/>
                        <a14:foregroundMark x1="66267" y1="83358" x2="78411" y2="62519"/>
                        <a14:foregroundMark x1="78411" y1="62519" x2="80210" y2="57121"/>
                        <a14:foregroundMark x1="46927" y1="4198" x2="43028" y2="6447"/>
                        <a14:foregroundMark x1="20320" y1="19492" x2="12594" y2="23688"/>
                        <a14:foregroundMark x1="23600" y1="17710" x2="23201" y2="17927"/>
                        <a14:foregroundMark x1="42129" y1="7646" x2="33499" y2="12333"/>
                        <a14:foregroundMark x1="10945" y1="24288" x2="13793" y2="43178"/>
                        <a14:foregroundMark x1="48576" y1="96852" x2="41379" y2="91154"/>
                        <a14:foregroundMark x1="40180" y1="90855" x2="31334" y2="82159"/>
                        <a14:foregroundMark x1="31334" y1="82159" x2="30735" y2="81709"/>
                        <a14:foregroundMark x1="24288" y1="17691" x2="24288" y2="17691"/>
                        <a14:foregroundMark x1="23688" y1="18291" x2="23688" y2="18291"/>
                        <a14:foregroundMark x1="23538" y1="17841" x2="23538" y2="17841"/>
                        <a14:foregroundMark x1="23538" y1="17841" x2="23838" y2="17841"/>
                        <a14:foregroundMark x1="24888" y1="17391" x2="25337" y2="17391"/>
                        <a14:foregroundMark x1="23988" y1="17691" x2="34183" y2="12594"/>
                        <a14:foregroundMark x1="28486" y1="15442" x2="28486" y2="15442"/>
                        <a14:foregroundMark x1="27736" y1="15742" x2="39430" y2="9445"/>
                        <a14:foregroundMark x1="41979" y1="49475" x2="41979" y2="49475"/>
                        <a14:backgroundMark x1="23238" y1="17541" x2="23238" y2="17541"/>
                        <a14:backgroundMark x1="22818" y1="17841" x2="23388" y2="17541"/>
                        <a14:backgroundMark x1="21963" y1="18291" x2="22818" y2="17841"/>
                        <a14:backgroundMark x1="20540" y1="19040" x2="21963" y2="18291"/>
                      </a14:backgroundRemoval>
                    </a14:imgEffect>
                  </a14:imgLayer>
                </a14:imgProps>
              </a:ext>
            </a:extLst>
          </a:blip>
          <a:srcRect l="8966" t="1279" r="12710" b="1466"/>
          <a:stretch/>
        </p:blipFill>
        <p:spPr>
          <a:xfrm>
            <a:off x="4749123" y="184991"/>
            <a:ext cx="2693753" cy="27435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7E03CA-193D-93BA-704B-58A471C08FF4}"/>
              </a:ext>
            </a:extLst>
          </p:cNvPr>
          <p:cNvSpPr txBox="1"/>
          <p:nvPr/>
        </p:nvSpPr>
        <p:spPr>
          <a:xfrm>
            <a:off x="62864" y="3362245"/>
            <a:ext cx="120662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Estimated Drug Users Per Region in the Philippines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CY 2018-2022 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46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FBECF3-B86C-496F-A354-96AA91CB23CD}"/>
              </a:ext>
            </a:extLst>
          </p:cNvPr>
          <p:cNvSpPr/>
          <p:nvPr/>
        </p:nvSpPr>
        <p:spPr>
          <a:xfrm>
            <a:off x="3176" y="898"/>
            <a:ext cx="12185654" cy="7667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ANTI- ILLEGAL DRUGS ACCOMPLISHMENT</a:t>
            </a:r>
          </a:p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Period Covered: Jan 1, 2018 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to December 31, 2018</a:t>
            </a:r>
            <a:endParaRPr kumimoji="0" lang="en-US" sz="20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9536F9EB-584E-4DDE-AF40-A1B9BE3FCA98}"/>
              </a:ext>
            </a:extLst>
          </p:cNvPr>
          <p:cNvSpPr txBox="1"/>
          <p:nvPr/>
        </p:nvSpPr>
        <p:spPr>
          <a:xfrm>
            <a:off x="9855574" y="2450722"/>
            <a:ext cx="973648" cy="65466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spc="5" dirty="0">
                <a:solidFill>
                  <a:prstClr val="white"/>
                </a:solidFill>
                <a:latin typeface="Arial Black"/>
                <a:cs typeface="Arial Black"/>
              </a:rPr>
              <a:t>110,610</a:t>
            </a: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100" spc="5" dirty="0">
                <a:solidFill>
                  <a:prstClr val="white"/>
                </a:solidFill>
                <a:latin typeface="Arial Black"/>
                <a:cs typeface="Arial Black"/>
              </a:rPr>
              <a:t>pieces</a:t>
            </a:r>
            <a:endParaRPr lang="en-PH" sz="1100" spc="5" dirty="0">
              <a:solidFill>
                <a:prstClr val="white"/>
              </a:solidFill>
              <a:latin typeface="Arial Black"/>
              <a:cs typeface="Arial Black"/>
            </a:endParaRP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200" spc="5" dirty="0">
                <a:solidFill>
                  <a:prstClr val="white"/>
                </a:solidFill>
                <a:latin typeface="Arial Black"/>
                <a:cs typeface="Arial Black"/>
              </a:rPr>
              <a:t>MJ Plants</a:t>
            </a:r>
            <a:endParaRPr sz="28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C73B2A-4229-9397-622E-DAFA7701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514711"/>
              </p:ext>
            </p:extLst>
          </p:nvPr>
        </p:nvGraphicFramePr>
        <p:xfrm>
          <a:off x="2115976" y="1427856"/>
          <a:ext cx="8127999" cy="270039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12260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8483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8864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NO. OF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NO. OF ARRESTED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3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5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63298"/>
                  </a:ext>
                </a:extLst>
              </a:tr>
              <a:tr h="446401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NCR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6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b="1" dirty="0"/>
                        <a:t>TOTAL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0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64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FBECF3-B86C-496F-A354-96AA91CB23CD}"/>
              </a:ext>
            </a:extLst>
          </p:cNvPr>
          <p:cNvSpPr/>
          <p:nvPr/>
        </p:nvSpPr>
        <p:spPr>
          <a:xfrm>
            <a:off x="3176" y="898"/>
            <a:ext cx="12185654" cy="7667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ANTI- ILLEGAL DRUGS ACCOMPLISHMENT</a:t>
            </a:r>
          </a:p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Period Covered: Jan 1, 2019 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to December 31, 2019</a:t>
            </a:r>
            <a:endParaRPr kumimoji="0" lang="en-US" sz="20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9536F9EB-584E-4DDE-AF40-A1B9BE3FCA98}"/>
              </a:ext>
            </a:extLst>
          </p:cNvPr>
          <p:cNvSpPr txBox="1"/>
          <p:nvPr/>
        </p:nvSpPr>
        <p:spPr>
          <a:xfrm>
            <a:off x="9855574" y="2450722"/>
            <a:ext cx="973648" cy="65466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spc="5" dirty="0">
                <a:solidFill>
                  <a:prstClr val="white"/>
                </a:solidFill>
                <a:latin typeface="Arial Black"/>
                <a:cs typeface="Arial Black"/>
              </a:rPr>
              <a:t>110,610</a:t>
            </a: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100" spc="5" dirty="0">
                <a:solidFill>
                  <a:prstClr val="white"/>
                </a:solidFill>
                <a:latin typeface="Arial Black"/>
                <a:cs typeface="Arial Black"/>
              </a:rPr>
              <a:t>pieces</a:t>
            </a:r>
            <a:endParaRPr lang="en-PH" sz="1100" spc="5" dirty="0">
              <a:solidFill>
                <a:prstClr val="white"/>
              </a:solidFill>
              <a:latin typeface="Arial Black"/>
              <a:cs typeface="Arial Black"/>
            </a:endParaRP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200" spc="5" dirty="0">
                <a:solidFill>
                  <a:prstClr val="white"/>
                </a:solidFill>
                <a:latin typeface="Arial Black"/>
                <a:cs typeface="Arial Black"/>
              </a:rPr>
              <a:t>MJ Plants</a:t>
            </a:r>
            <a:endParaRPr sz="28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C73B2A-4229-9397-622E-DAFA7701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72900"/>
              </p:ext>
            </p:extLst>
          </p:nvPr>
        </p:nvGraphicFramePr>
        <p:xfrm>
          <a:off x="2134638" y="914673"/>
          <a:ext cx="8127999" cy="479221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12260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8483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8864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NO. OF OPERATION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NO. OF ARRESTED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59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3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36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59825"/>
                  </a:ext>
                </a:extLst>
              </a:tr>
              <a:tr h="237061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63298"/>
                  </a:ext>
                </a:extLst>
              </a:tr>
              <a:tr h="164801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63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674081"/>
                  </a:ext>
                </a:extLst>
              </a:tr>
              <a:tr h="182489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COR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95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BAR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9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NCR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11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687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(Unidentified location) SOU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b="1" dirty="0"/>
                        <a:t>TOTAL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62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88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0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18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FBECF3-B86C-496F-A354-96AA91CB23CD}"/>
              </a:ext>
            </a:extLst>
          </p:cNvPr>
          <p:cNvSpPr/>
          <p:nvPr/>
        </p:nvSpPr>
        <p:spPr>
          <a:xfrm>
            <a:off x="3176" y="898"/>
            <a:ext cx="12185654" cy="7667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ANTI- ILLEGAL DRUGS ACCOMPLISHMENT</a:t>
            </a:r>
          </a:p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Period Covered: Jan 1, 2020 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to December 31, 2020</a:t>
            </a:r>
            <a:endParaRPr kumimoji="0" lang="en-US" sz="20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9536F9EB-584E-4DDE-AF40-A1B9BE3FCA98}"/>
              </a:ext>
            </a:extLst>
          </p:cNvPr>
          <p:cNvSpPr txBox="1"/>
          <p:nvPr/>
        </p:nvSpPr>
        <p:spPr>
          <a:xfrm>
            <a:off x="9855574" y="2450722"/>
            <a:ext cx="973648" cy="65466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spc="5" dirty="0">
                <a:solidFill>
                  <a:prstClr val="white"/>
                </a:solidFill>
                <a:latin typeface="Arial Black"/>
                <a:cs typeface="Arial Black"/>
              </a:rPr>
              <a:t>110,610</a:t>
            </a: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100" spc="5" dirty="0">
                <a:solidFill>
                  <a:prstClr val="white"/>
                </a:solidFill>
                <a:latin typeface="Arial Black"/>
                <a:cs typeface="Arial Black"/>
              </a:rPr>
              <a:t>pieces</a:t>
            </a:r>
            <a:endParaRPr lang="en-PH" sz="1100" spc="5" dirty="0">
              <a:solidFill>
                <a:prstClr val="white"/>
              </a:solidFill>
              <a:latin typeface="Arial Black"/>
              <a:cs typeface="Arial Black"/>
            </a:endParaRP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200" spc="5" dirty="0">
                <a:solidFill>
                  <a:prstClr val="white"/>
                </a:solidFill>
                <a:latin typeface="Arial Black"/>
                <a:cs typeface="Arial Black"/>
              </a:rPr>
              <a:t>MJ Plants</a:t>
            </a:r>
            <a:endParaRPr sz="28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C73B2A-4229-9397-622E-DAFA7701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754962"/>
              </p:ext>
            </p:extLst>
          </p:nvPr>
        </p:nvGraphicFramePr>
        <p:xfrm>
          <a:off x="2134638" y="914673"/>
          <a:ext cx="8127999" cy="4860233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12260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8483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8864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400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/>
                        <a:t>NO. OF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/>
                        <a:t>NO. OF ARRESTED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88847"/>
                  </a:ext>
                </a:extLst>
              </a:tr>
              <a:tr h="254038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35158"/>
                  </a:ext>
                </a:extLst>
              </a:tr>
              <a:tr h="145181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5041"/>
                  </a:ext>
                </a:extLst>
              </a:tr>
              <a:tr h="120299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59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4A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63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63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674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95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9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687981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COR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732704"/>
                  </a:ext>
                </a:extLst>
              </a:tr>
              <a:tr h="446401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BAR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05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NCR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50563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(Unidentified location) SOU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PH" sz="1400" b="1" dirty="0"/>
                        <a:t>TOTAL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76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/>
                        <a:t>109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0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59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FBECF3-B86C-496F-A354-96AA91CB23CD}"/>
              </a:ext>
            </a:extLst>
          </p:cNvPr>
          <p:cNvSpPr/>
          <p:nvPr/>
        </p:nvSpPr>
        <p:spPr>
          <a:xfrm>
            <a:off x="3176" y="898"/>
            <a:ext cx="12185654" cy="7667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ANTI- ILLEGAL DRUGS ACCOMPLISHMENT</a:t>
            </a:r>
          </a:p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Period Covered: Jan 1, 2021 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to December 31, 2021</a:t>
            </a:r>
            <a:endParaRPr kumimoji="0" lang="en-US" sz="20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9536F9EB-584E-4DDE-AF40-A1B9BE3FCA98}"/>
              </a:ext>
            </a:extLst>
          </p:cNvPr>
          <p:cNvSpPr txBox="1"/>
          <p:nvPr/>
        </p:nvSpPr>
        <p:spPr>
          <a:xfrm>
            <a:off x="9855574" y="2450722"/>
            <a:ext cx="973648" cy="65466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spc="5" dirty="0">
                <a:solidFill>
                  <a:prstClr val="white"/>
                </a:solidFill>
                <a:latin typeface="Arial Black"/>
                <a:cs typeface="Arial Black"/>
              </a:rPr>
              <a:t>110,610</a:t>
            </a: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100" spc="5" dirty="0">
                <a:solidFill>
                  <a:prstClr val="white"/>
                </a:solidFill>
                <a:latin typeface="Arial Black"/>
                <a:cs typeface="Arial Black"/>
              </a:rPr>
              <a:t>pieces</a:t>
            </a:r>
            <a:endParaRPr lang="en-PH" sz="1100" spc="5" dirty="0">
              <a:solidFill>
                <a:prstClr val="white"/>
              </a:solidFill>
              <a:latin typeface="Arial Black"/>
              <a:cs typeface="Arial Black"/>
            </a:endParaRP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200" spc="5" dirty="0">
                <a:solidFill>
                  <a:prstClr val="white"/>
                </a:solidFill>
                <a:latin typeface="Arial Black"/>
                <a:cs typeface="Arial Black"/>
              </a:rPr>
              <a:t>MJ Plants</a:t>
            </a:r>
            <a:endParaRPr sz="28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C73B2A-4229-9397-622E-DAFA7701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06922"/>
              </p:ext>
            </p:extLst>
          </p:nvPr>
        </p:nvGraphicFramePr>
        <p:xfrm>
          <a:off x="2134638" y="818641"/>
          <a:ext cx="8127999" cy="53794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12260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8483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88649785"/>
                    </a:ext>
                  </a:extLst>
                </a:gridCol>
              </a:tblGrid>
              <a:tr h="358020"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NO. OF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NO. OF ARRESTED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88847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35158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504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5982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93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63298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534652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096140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81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6353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81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134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67408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273176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9560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9850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68798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627483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94543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COR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732704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BAR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05702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NCR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72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50563"/>
                  </a:ext>
                </a:extLst>
              </a:tr>
              <a:tr h="358020">
                <a:tc>
                  <a:txBody>
                    <a:bodyPr/>
                    <a:lstStyle/>
                    <a:p>
                      <a:r>
                        <a:rPr lang="en-PH" sz="1200" b="1" dirty="0"/>
                        <a:t>TOTAL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0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0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FBECF3-B86C-496F-A354-96AA91CB23CD}"/>
              </a:ext>
            </a:extLst>
          </p:cNvPr>
          <p:cNvSpPr/>
          <p:nvPr/>
        </p:nvSpPr>
        <p:spPr>
          <a:xfrm>
            <a:off x="3176" y="898"/>
            <a:ext cx="12185654" cy="7667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3" tIns="48001" rIns="96003" bIns="48001" anchor="ctr"/>
          <a:lstStyle/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ANTI- ILLEGAL DRUGS ACCOMPLISHMENT</a:t>
            </a:r>
          </a:p>
          <a:p>
            <a:pPr marL="0" marR="0" lvl="0" indent="0" algn="ctr" defTabSz="91412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pitchFamily="34" charset="0"/>
              </a:rPr>
              <a:t>Period Covered: Jan 1, 2022 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to December 31, 2022</a:t>
            </a:r>
            <a:endParaRPr kumimoji="0" lang="en-US" sz="20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9536F9EB-584E-4DDE-AF40-A1B9BE3FCA98}"/>
              </a:ext>
            </a:extLst>
          </p:cNvPr>
          <p:cNvSpPr txBox="1"/>
          <p:nvPr/>
        </p:nvSpPr>
        <p:spPr>
          <a:xfrm>
            <a:off x="9855574" y="2450722"/>
            <a:ext cx="973648" cy="654666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spc="5" dirty="0">
                <a:solidFill>
                  <a:prstClr val="white"/>
                </a:solidFill>
                <a:latin typeface="Arial Black"/>
                <a:cs typeface="Arial Black"/>
              </a:rPr>
              <a:t>110,610</a:t>
            </a: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100" spc="5" dirty="0">
                <a:solidFill>
                  <a:prstClr val="white"/>
                </a:solidFill>
                <a:latin typeface="Arial Black"/>
                <a:cs typeface="Arial Black"/>
              </a:rPr>
              <a:t>pieces</a:t>
            </a:r>
            <a:endParaRPr lang="en-PH" sz="1100" spc="5" dirty="0">
              <a:solidFill>
                <a:prstClr val="white"/>
              </a:solidFill>
              <a:latin typeface="Arial Black"/>
              <a:cs typeface="Arial Black"/>
            </a:endParaRPr>
          </a:p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200" spc="5" dirty="0">
                <a:solidFill>
                  <a:prstClr val="white"/>
                </a:solidFill>
                <a:latin typeface="Arial Black"/>
                <a:cs typeface="Arial Black"/>
              </a:rPr>
              <a:t>MJ Plants</a:t>
            </a:r>
            <a:endParaRPr sz="2800" dirty="0">
              <a:solidFill>
                <a:prstClr val="whit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C73B2A-4229-9397-622E-DAFA7701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475664"/>
              </p:ext>
            </p:extLst>
          </p:nvPr>
        </p:nvGraphicFramePr>
        <p:xfrm>
          <a:off x="2134638" y="818641"/>
          <a:ext cx="8127999" cy="53794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12260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8483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88649785"/>
                    </a:ext>
                  </a:extLst>
                </a:gridCol>
              </a:tblGrid>
              <a:tr h="358020"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NO. OF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200" dirty="0"/>
                        <a:t>NO. OF ARRESTED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88847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35158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504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5982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63298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4B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534652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096140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6353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67408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273176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95605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9850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687981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627483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94543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COR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732704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BAR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05702"/>
                  </a:ext>
                </a:extLst>
              </a:tr>
              <a:tr h="264837">
                <a:tc>
                  <a:txBody>
                    <a:bodyPr/>
                    <a:lstStyle/>
                    <a:p>
                      <a:pPr algn="ctr"/>
                      <a:r>
                        <a:rPr lang="en-PH" sz="1200" b="1" dirty="0"/>
                        <a:t>NCR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50563"/>
                  </a:ext>
                </a:extLst>
              </a:tr>
              <a:tr h="358020">
                <a:tc>
                  <a:txBody>
                    <a:bodyPr/>
                    <a:lstStyle/>
                    <a:p>
                      <a:r>
                        <a:rPr lang="en-PH" sz="1200" b="1" dirty="0"/>
                        <a:t>TOTAL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0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53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>
            <a:spLocks noGrp="1"/>
          </p:cNvSpPr>
          <p:nvPr>
            <p:ph type="ctrTitle" idx="4294967295"/>
          </p:nvPr>
        </p:nvSpPr>
        <p:spPr>
          <a:xfrm>
            <a:off x="-209550" y="4659887"/>
            <a:ext cx="12192000" cy="6413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br>
              <a:rPr lang="en-US" sz="60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en-US" sz="60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89E85-C033-437D-B247-D9CFB4EF616F}"/>
              </a:ext>
            </a:extLst>
          </p:cNvPr>
          <p:cNvSpPr/>
          <p:nvPr/>
        </p:nvSpPr>
        <p:spPr>
          <a:xfrm>
            <a:off x="0" y="4257287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1337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Thank you and God Bless…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AC8B6D-1F44-49EB-9369-5D6637585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8" b="96852" l="9295" r="89355">
                        <a14:foregroundMark x1="44228" y1="7796" x2="48876" y2="4798"/>
                        <a14:foregroundMark x1="48576" y1="94153" x2="43328" y2="90855"/>
                        <a14:foregroundMark x1="43028" y1="61169" x2="43028" y2="61169"/>
                        <a14:foregroundMark x1="40930" y1="63718" x2="44678" y2="60720"/>
                        <a14:foregroundMark x1="40630" y1="62219" x2="42579" y2="59970"/>
                        <a14:foregroundMark x1="41679" y1="55472" x2="41979" y2="50525"/>
                        <a14:foregroundMark x1="80810" y1="55022" x2="82009" y2="49175"/>
                        <a14:foregroundMark x1="84708" y1="25637" x2="81859" y2="49175"/>
                        <a14:foregroundMark x1="48276" y1="3898" x2="53373" y2="7946"/>
                        <a14:foregroundMark x1="53973" y1="7946" x2="63268" y2="14393"/>
                        <a14:foregroundMark x1="82609" y1="23688" x2="63118" y2="14093"/>
                        <a14:foregroundMark x1="49625" y1="95652" x2="55172" y2="92204"/>
                        <a14:foregroundMark x1="56222" y1="90555" x2="66267" y2="83358"/>
                        <a14:foregroundMark x1="66267" y1="83358" x2="78411" y2="62519"/>
                        <a14:foregroundMark x1="78411" y1="62519" x2="80210" y2="57121"/>
                        <a14:foregroundMark x1="46927" y1="4198" x2="43028" y2="6447"/>
                        <a14:foregroundMark x1="20320" y1="19492" x2="12594" y2="23688"/>
                        <a14:foregroundMark x1="23600" y1="17710" x2="23201" y2="17927"/>
                        <a14:foregroundMark x1="42129" y1="7646" x2="33499" y2="12333"/>
                        <a14:foregroundMark x1="10945" y1="24288" x2="13793" y2="43178"/>
                        <a14:foregroundMark x1="48576" y1="96852" x2="41379" y2="91154"/>
                        <a14:foregroundMark x1="40180" y1="90855" x2="31334" y2="82159"/>
                        <a14:foregroundMark x1="31334" y1="82159" x2="30735" y2="81709"/>
                        <a14:foregroundMark x1="24288" y1="17691" x2="24288" y2="17691"/>
                        <a14:foregroundMark x1="23688" y1="18291" x2="23688" y2="18291"/>
                        <a14:foregroundMark x1="23538" y1="17841" x2="23538" y2="17841"/>
                        <a14:foregroundMark x1="23538" y1="17841" x2="23838" y2="17841"/>
                        <a14:foregroundMark x1="24888" y1="17391" x2="25337" y2="17391"/>
                        <a14:foregroundMark x1="23988" y1="17691" x2="34183" y2="12594"/>
                        <a14:foregroundMark x1="28486" y1="15442" x2="28486" y2="15442"/>
                        <a14:foregroundMark x1="27736" y1="15742" x2="39430" y2="9445"/>
                        <a14:foregroundMark x1="41979" y1="49475" x2="41979" y2="49475"/>
                        <a14:backgroundMark x1="23238" y1="17541" x2="23238" y2="17541"/>
                        <a14:backgroundMark x1="22818" y1="17841" x2="23388" y2="17541"/>
                        <a14:backgroundMark x1="21963" y1="18291" x2="22818" y2="17841"/>
                        <a14:backgroundMark x1="20540" y1="19040" x2="21963" y2="18291"/>
                      </a14:backgroundRemoval>
                    </a14:imgEffect>
                  </a14:imgLayer>
                </a14:imgProps>
              </a:ext>
            </a:extLst>
          </a:blip>
          <a:srcRect l="8966" t="1279" r="12710" b="1466"/>
          <a:stretch/>
        </p:blipFill>
        <p:spPr>
          <a:xfrm>
            <a:off x="4114004" y="492298"/>
            <a:ext cx="3544891" cy="370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351</Words>
  <Application>Microsoft Office PowerPoint</Application>
  <PresentationFormat>Widescreen</PresentationFormat>
  <Paragraphs>216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Bookman Old Style</vt:lpstr>
      <vt:lpstr>Calibri</vt:lpstr>
      <vt:lpstr>IBM Plex Sans</vt:lpstr>
      <vt:lpstr>IBM Plex Sans Light</vt:lpstr>
      <vt:lpstr>Merriweather</vt:lpstr>
      <vt:lpstr>1_Surrey template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Marylle Jhoy</dc:creator>
  <cp:lastModifiedBy>DRED PNPDEG</cp:lastModifiedBy>
  <cp:revision>163</cp:revision>
  <cp:lastPrinted>2023-08-22T00:28:00Z</cp:lastPrinted>
  <dcterms:created xsi:type="dcterms:W3CDTF">2023-06-26T01:35:55Z</dcterms:created>
  <dcterms:modified xsi:type="dcterms:W3CDTF">2023-10-09T08:24:57Z</dcterms:modified>
</cp:coreProperties>
</file>